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69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91A1-FCB2-4792-B662-AC13E3B31DB7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0785-D0C0-42FF-AD0D-61359A016F0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91A1-FCB2-4792-B662-AC13E3B31DB7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0785-D0C0-42FF-AD0D-61359A016F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91A1-FCB2-4792-B662-AC13E3B31DB7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0785-D0C0-42FF-AD0D-61359A016F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91A1-FCB2-4792-B662-AC13E3B31DB7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0785-D0C0-42FF-AD0D-61359A016F0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91A1-FCB2-4792-B662-AC13E3B31DB7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0785-D0C0-42FF-AD0D-61359A016F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91A1-FCB2-4792-B662-AC13E3B31DB7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0785-D0C0-42FF-AD0D-61359A016F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91A1-FCB2-4792-B662-AC13E3B31DB7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0785-D0C0-42FF-AD0D-61359A016F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91A1-FCB2-4792-B662-AC13E3B31DB7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0785-D0C0-42FF-AD0D-61359A016F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91A1-FCB2-4792-B662-AC13E3B31DB7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0785-D0C0-42FF-AD0D-61359A016F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91A1-FCB2-4792-B662-AC13E3B31DB7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0785-D0C0-42FF-AD0D-61359A016F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91A1-FCB2-4792-B662-AC13E3B31DB7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0785-D0C0-42FF-AD0D-61359A016F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347591A1-FCB2-4792-B662-AC13E3B31DB7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8E030785-D0C0-42FF-AD0D-61359A016F0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b="1" dirty="0" smtClean="0"/>
              <a:t>Word List: </a:t>
            </a:r>
            <a:r>
              <a:rPr lang="en-US" sz="9600" b="1" cap="none" dirty="0" err="1" smtClean="0"/>
              <a:t>struct</a:t>
            </a:r>
            <a:r>
              <a:rPr lang="en-US" sz="9600" b="1" dirty="0" smtClean="0"/>
              <a:t> = </a:t>
            </a:r>
            <a:r>
              <a:rPr lang="en-US" sz="9600" b="1" cap="none" dirty="0" smtClean="0">
                <a:latin typeface="Aharoni" panose="02010803020104030203" pitchFamily="2" charset="-79"/>
                <a:cs typeface="Aharoni" panose="02010803020104030203" pitchFamily="2" charset="-79"/>
              </a:rPr>
              <a:t>build</a:t>
            </a:r>
            <a:endParaRPr lang="en-US" sz="9600" b="1" cap="none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8938522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cap="none" dirty="0" smtClean="0">
                <a:solidFill>
                  <a:srgbClr val="0000FF"/>
                </a:solidFill>
              </a:rPr>
              <a:t>obstruction</a:t>
            </a:r>
            <a:endParaRPr lang="en-US" sz="9600" cap="none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something that blocks the way of things </a:t>
            </a:r>
            <a:r>
              <a:rPr lang="en-US" sz="4400" b="1" smtClean="0"/>
              <a:t>being created </a:t>
            </a:r>
            <a:r>
              <a:rPr lang="en-US" sz="4400" b="1" dirty="0" smtClean="0"/>
              <a:t>or </a:t>
            </a:r>
            <a:r>
              <a:rPr lang="en-US" sz="4400" b="1" dirty="0" smtClean="0">
                <a:solidFill>
                  <a:srgbClr val="0000FF"/>
                </a:solidFill>
              </a:rPr>
              <a:t>built </a:t>
            </a:r>
            <a:r>
              <a:rPr lang="en-US" sz="4400" b="1" dirty="0" smtClean="0"/>
              <a:t>something in the way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85342703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cap="none" dirty="0" smtClean="0">
                <a:solidFill>
                  <a:srgbClr val="0000FF"/>
                </a:solidFill>
              </a:rPr>
              <a:t>reconstruct</a:t>
            </a:r>
            <a:endParaRPr lang="en-US" sz="9600" cap="none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to </a:t>
            </a:r>
            <a:r>
              <a:rPr lang="en-US" sz="4400" b="1" dirty="0" smtClean="0">
                <a:solidFill>
                  <a:srgbClr val="0000FF"/>
                </a:solidFill>
              </a:rPr>
              <a:t>build </a:t>
            </a:r>
            <a:r>
              <a:rPr lang="en-US" sz="4400" b="1" dirty="0" smtClean="0"/>
              <a:t>again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01318767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cap="none" dirty="0" smtClean="0">
                <a:solidFill>
                  <a:srgbClr val="0000FF"/>
                </a:solidFill>
              </a:rPr>
              <a:t>substructure </a:t>
            </a:r>
            <a:endParaRPr lang="en-US" sz="9600" cap="none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the base, support, or foundation of a </a:t>
            </a:r>
            <a:r>
              <a:rPr lang="en-US" sz="4400" b="1" dirty="0" smtClean="0">
                <a:solidFill>
                  <a:srgbClr val="0000FF"/>
                </a:solidFill>
              </a:rPr>
              <a:t>building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54674832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cap="none" dirty="0" smtClean="0">
                <a:solidFill>
                  <a:srgbClr val="0000FF"/>
                </a:solidFill>
              </a:rPr>
              <a:t>superstructure </a:t>
            </a:r>
            <a:endParaRPr lang="en-US" sz="9600" cap="none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something </a:t>
            </a:r>
            <a:r>
              <a:rPr lang="en-US" sz="4400" b="1" dirty="0" smtClean="0">
                <a:solidFill>
                  <a:srgbClr val="0000FF"/>
                </a:solidFill>
              </a:rPr>
              <a:t>built </a:t>
            </a:r>
            <a:r>
              <a:rPr lang="en-US" sz="4400" b="1" dirty="0" smtClean="0"/>
              <a:t>on top of something else; the part of the </a:t>
            </a:r>
            <a:r>
              <a:rPr lang="en-US" sz="4400" b="1" dirty="0" smtClean="0">
                <a:solidFill>
                  <a:srgbClr val="0000FF"/>
                </a:solidFill>
              </a:rPr>
              <a:t>building </a:t>
            </a:r>
            <a:r>
              <a:rPr lang="en-US" sz="4400" b="1" dirty="0" smtClean="0"/>
              <a:t>that was </a:t>
            </a:r>
            <a:r>
              <a:rPr lang="en-US" sz="4400" b="1" dirty="0" smtClean="0">
                <a:solidFill>
                  <a:srgbClr val="0000FF"/>
                </a:solidFill>
              </a:rPr>
              <a:t>built </a:t>
            </a:r>
            <a:r>
              <a:rPr lang="en-US" sz="4400" b="1" dirty="0" smtClean="0"/>
              <a:t>on top of the foundation or base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59146317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381000"/>
            <a:ext cx="7924800" cy="6096000"/>
          </a:xfrm>
        </p:spPr>
        <p:txBody>
          <a:bodyPr>
            <a:normAutofit/>
          </a:bodyPr>
          <a:lstStyle/>
          <a:p>
            <a:r>
              <a:rPr lang="en-US" sz="8000" dirty="0" smtClean="0"/>
              <a:t>de = down</a:t>
            </a:r>
          </a:p>
          <a:p>
            <a:r>
              <a:rPr lang="en-US" sz="8000" dirty="0" smtClean="0"/>
              <a:t>re = again</a:t>
            </a:r>
          </a:p>
          <a:p>
            <a:r>
              <a:rPr lang="en-US" sz="8000" dirty="0" smtClean="0"/>
              <a:t>sub = under</a:t>
            </a:r>
          </a:p>
          <a:p>
            <a:r>
              <a:rPr lang="en-US" sz="8000" dirty="0" smtClean="0"/>
              <a:t>super = over </a:t>
            </a:r>
          </a:p>
          <a:p>
            <a:endParaRPr lang="en-US" sz="8000" dirty="0" smtClean="0"/>
          </a:p>
          <a:p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0470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9600" cap="none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381000"/>
            <a:ext cx="7924800" cy="5334000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What is the root that means </a:t>
            </a:r>
            <a:r>
              <a:rPr lang="en-US" sz="9600" b="1" dirty="0" smtClean="0">
                <a:solidFill>
                  <a:srgbClr val="0000FF"/>
                </a:solidFill>
              </a:rPr>
              <a:t>build?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134818364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325562"/>
          </a:xfrm>
        </p:spPr>
        <p:txBody>
          <a:bodyPr/>
          <a:lstStyle/>
          <a:p>
            <a:r>
              <a:rPr lang="en-US" sz="9600" cap="none" dirty="0" smtClean="0">
                <a:solidFill>
                  <a:srgbClr val="0000FF"/>
                </a:solidFill>
              </a:rPr>
              <a:t> </a:t>
            </a:r>
            <a:r>
              <a:rPr lang="en-US" sz="11500" cap="none" dirty="0" smtClean="0"/>
              <a:t>the root </a:t>
            </a:r>
            <a:r>
              <a:rPr lang="en-US" sz="11500" cap="none" dirty="0" err="1" smtClean="0">
                <a:solidFill>
                  <a:srgbClr val="0000FF"/>
                </a:solidFill>
              </a:rPr>
              <a:t>struct</a:t>
            </a:r>
            <a:endParaRPr lang="en-US" sz="11500" cap="none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590800"/>
            <a:ext cx="7924800" cy="3124200"/>
          </a:xfrm>
        </p:spPr>
        <p:txBody>
          <a:bodyPr>
            <a:normAutofit/>
          </a:bodyPr>
          <a:lstStyle/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82954172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9600" cap="none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457200"/>
            <a:ext cx="7924800" cy="5334000"/>
          </a:xfrm>
        </p:spPr>
        <p:txBody>
          <a:bodyPr>
            <a:noAutofit/>
          </a:bodyPr>
          <a:lstStyle/>
          <a:p>
            <a:r>
              <a:rPr lang="en-US" sz="8000" b="1" dirty="0" smtClean="0"/>
              <a:t>What is the word that describes what you do when you </a:t>
            </a:r>
            <a:r>
              <a:rPr lang="en-US" sz="8000" b="1" dirty="0" smtClean="0">
                <a:solidFill>
                  <a:srgbClr val="0000FF"/>
                </a:solidFill>
              </a:rPr>
              <a:t>build </a:t>
            </a:r>
            <a:r>
              <a:rPr lang="en-US" sz="8000" b="1" dirty="0" smtClean="0"/>
              <a:t>something again</a:t>
            </a:r>
            <a:r>
              <a:rPr lang="en-US" sz="8000" b="1" dirty="0" smtClean="0">
                <a:solidFill>
                  <a:srgbClr val="0000FF"/>
                </a:solidFill>
              </a:rPr>
              <a:t>?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204133914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9600" cap="none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11500" b="1" dirty="0" smtClean="0"/>
              <a:t>reconstruct</a:t>
            </a:r>
            <a:endParaRPr lang="en-US" sz="11500" b="1" dirty="0"/>
          </a:p>
        </p:txBody>
      </p:sp>
    </p:spTree>
    <p:extLst>
      <p:ext uri="{BB962C8B-B14F-4D97-AF65-F5344CB8AC3E}">
        <p14:creationId xmlns:p14="http://schemas.microsoft.com/office/powerpoint/2010/main" val="120756121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cap="none" dirty="0" smtClean="0">
                <a:solidFill>
                  <a:srgbClr val="0000FF"/>
                </a:solidFill>
              </a:rPr>
              <a:t>infrastructure</a:t>
            </a:r>
            <a:endParaRPr lang="en-US" sz="9600" cap="none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The parts of a city on which the rest of the city was </a:t>
            </a:r>
            <a:r>
              <a:rPr lang="en-US" sz="4400" b="1" dirty="0" smtClean="0">
                <a:solidFill>
                  <a:srgbClr val="0000FF"/>
                </a:solidFill>
              </a:rPr>
              <a:t>built </a:t>
            </a:r>
            <a:r>
              <a:rPr lang="en-US" sz="4400" b="1" dirty="0" smtClean="0"/>
              <a:t>around; roads, communication, transportation, and schools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91064295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cap="none" dirty="0" smtClean="0">
                <a:solidFill>
                  <a:srgbClr val="0000FF"/>
                </a:solidFill>
              </a:rPr>
              <a:t>instruct</a:t>
            </a:r>
            <a:endParaRPr lang="en-US" sz="9600" cap="none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to </a:t>
            </a:r>
            <a:r>
              <a:rPr lang="en-US" sz="4400" b="1" dirty="0" smtClean="0">
                <a:solidFill>
                  <a:srgbClr val="0000FF"/>
                </a:solidFill>
              </a:rPr>
              <a:t>build </a:t>
            </a:r>
            <a:r>
              <a:rPr lang="en-US" sz="4400" b="1" dirty="0" smtClean="0"/>
              <a:t>knowledge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331329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cap="none" dirty="0" smtClean="0">
                <a:solidFill>
                  <a:srgbClr val="0000FF"/>
                </a:solidFill>
              </a:rPr>
              <a:t>instructor</a:t>
            </a:r>
            <a:endParaRPr lang="en-US" sz="9600" cap="none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A person who helps someone </a:t>
            </a:r>
            <a:r>
              <a:rPr lang="en-US" sz="4400" b="1" dirty="0" smtClean="0">
                <a:solidFill>
                  <a:srgbClr val="0000FF"/>
                </a:solidFill>
              </a:rPr>
              <a:t>build </a:t>
            </a:r>
            <a:r>
              <a:rPr lang="en-US" sz="4400" b="1" dirty="0" smtClean="0"/>
              <a:t>knowledge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25264977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cap="none" dirty="0" smtClean="0">
                <a:solidFill>
                  <a:srgbClr val="0000FF"/>
                </a:solidFill>
              </a:rPr>
              <a:t>misconstrue</a:t>
            </a:r>
            <a:endParaRPr lang="en-US" sz="9600" cap="none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to </a:t>
            </a:r>
            <a:r>
              <a:rPr lang="en-US" sz="4400" b="1" dirty="0" smtClean="0">
                <a:solidFill>
                  <a:srgbClr val="0000FF"/>
                </a:solidFill>
              </a:rPr>
              <a:t>build </a:t>
            </a:r>
            <a:r>
              <a:rPr lang="en-US" sz="4400" b="1" dirty="0" smtClean="0"/>
              <a:t>wrong meaning; to misunderstand; to interpret the wrong way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56552543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29</TotalTime>
  <Words>152</Words>
  <Application>Microsoft Office PowerPoint</Application>
  <PresentationFormat>On-screen Show (4:3)</PresentationFormat>
  <Paragraphs>25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Horizon</vt:lpstr>
      <vt:lpstr>Word List: struct = build</vt:lpstr>
      <vt:lpstr>PowerPoint Presentation</vt:lpstr>
      <vt:lpstr> the root struct</vt:lpstr>
      <vt:lpstr>PowerPoint Presentation</vt:lpstr>
      <vt:lpstr>PowerPoint Presentation</vt:lpstr>
      <vt:lpstr>infrastructure</vt:lpstr>
      <vt:lpstr>instruct</vt:lpstr>
      <vt:lpstr>instructor</vt:lpstr>
      <vt:lpstr>misconstrue</vt:lpstr>
      <vt:lpstr>obstruction</vt:lpstr>
      <vt:lpstr>reconstruct</vt:lpstr>
      <vt:lpstr>substructure </vt:lpstr>
      <vt:lpstr>superstructure 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List: strict = build</dc:title>
  <dc:creator>Brigitta Post</dc:creator>
  <cp:lastModifiedBy>Brigitta Post</cp:lastModifiedBy>
  <cp:revision>9</cp:revision>
  <dcterms:created xsi:type="dcterms:W3CDTF">2015-05-03T01:55:33Z</dcterms:created>
  <dcterms:modified xsi:type="dcterms:W3CDTF">2015-05-04T03:41:14Z</dcterms:modified>
</cp:coreProperties>
</file>